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1707" r:id="rId8"/>
    <p:sldId id="1708" r:id="rId9"/>
    <p:sldId id="1709" r:id="rId10"/>
    <p:sldId id="1662" r:id="rId11"/>
    <p:sldId id="1710" r:id="rId12"/>
    <p:sldId id="1711" r:id="rId13"/>
    <p:sldId id="1712"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section" id="{28A64FAC-A435-B547-8112-C50128F27900}">
          <p14:sldIdLst>
            <p14:sldId id="1707"/>
            <p14:sldId id="1708"/>
            <p14:sldId id="1709"/>
            <p14:sldId id="1662"/>
            <p14:sldId id="1710"/>
            <p14:sldId id="1711"/>
            <p14:sldId id="171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67" autoAdjust="0"/>
    <p:restoredTop sz="64617" autoAdjust="0"/>
  </p:normalViewPr>
  <p:slideViewPr>
    <p:cSldViewPr snapToGrid="0">
      <p:cViewPr varScale="1">
        <p:scale>
          <a:sx n="124" d="100"/>
          <a:sy n="124" d="100"/>
        </p:scale>
        <p:origin x="584"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1/28/20 11:09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1/28/20 11:09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11:09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Conversation bots can do many things within the Microsoft Teams client. They can subscribe to channel or group chat events, listen for and act on Microsoft Teams specific events and even update their own messages.</a:t>
            </a:r>
          </a:p>
          <a:p>
            <a:endParaRPr lang="en-US" dirty="0"/>
          </a:p>
          <a:p>
            <a:r>
              <a:rPr lang="en-US" dirty="0"/>
              <a:t>In this unit, you’ll learn how to expand on your existing bot to add some of this functionality.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 11:11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sends notifications to your bot for events that happen in scopes where your bot is active. You can capture these events in your code and take action on them, such as the following:</a:t>
            </a:r>
          </a:p>
          <a:p>
            <a:endParaRPr lang="en-US" dirty="0"/>
          </a:p>
          <a:p>
            <a:r>
              <a:rPr lang="en-US" dirty="0"/>
              <a:t>- trigger a welcome message when your bot is added to a team</a:t>
            </a:r>
          </a:p>
          <a:p>
            <a:r>
              <a:rPr lang="en-US" dirty="0"/>
              <a:t>- trigger a welcome message when a new team member is added or removed</a:t>
            </a:r>
          </a:p>
          <a:p>
            <a:r>
              <a:rPr lang="en-US" dirty="0"/>
              <a:t>- trigger a notification when a channel is created, renamed, or deleted</a:t>
            </a:r>
          </a:p>
          <a:p>
            <a:r>
              <a:rPr lang="en-US" dirty="0"/>
              <a:t>- when a bot message is liked by a user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0801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bot receives a `</a:t>
            </a:r>
            <a:r>
              <a:rPr lang="en-US" dirty="0" err="1"/>
              <a:t>conversationUpdate</a:t>
            </a:r>
            <a:r>
              <a:rPr lang="en-US" dirty="0"/>
              <a:t>` event when it has been added to a conversation, other members have been added to or removed from a conversation, or conversation metadata has changed.</a:t>
            </a:r>
          </a:p>
          <a:p>
            <a:endParaRPr lang="en-US" dirty="0"/>
          </a:p>
          <a:p>
            <a:r>
              <a:rPr lang="en-US" dirty="0"/>
              <a:t>The `</a:t>
            </a:r>
            <a:r>
              <a:rPr lang="en-US" dirty="0" err="1"/>
              <a:t>conversationUpdate</a:t>
            </a:r>
            <a:r>
              <a:rPr lang="en-US" dirty="0"/>
              <a:t>` event is sent to your bot when it receives information on membership updates for teams where it has been added. It also receives an update when it has been added for the first time specifically for personal conversations.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6498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conversational bot can subscribe to any of the following events related to channels, channel members and teams unique to Microsoft Teams: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90203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bot can also handle instances where a user has reacted to one of your bot's messages. This is done by monitoring the events `</a:t>
            </a:r>
            <a:r>
              <a:rPr lang="en-US" dirty="0" err="1"/>
              <a:t>reactionsAdded</a:t>
            </a:r>
            <a:r>
              <a:rPr lang="en-US" dirty="0"/>
              <a:t>` or `</a:t>
            </a:r>
            <a:r>
              <a:rPr lang="en-US" dirty="0" err="1"/>
              <a:t>reactionsRemoved</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5672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bot can update existing messages that the bot created, but it can't another person's messages. The following code demonstrates how to update an existing message. The `</a:t>
            </a:r>
            <a:r>
              <a:rPr lang="en-US" dirty="0" err="1"/>
              <a:t>replyToId</a:t>
            </a:r>
            <a:r>
              <a:rPr lang="en-US" dirty="0"/>
              <a:t>` property on the activity that initiated the turn, use the `</a:t>
            </a:r>
            <a:r>
              <a:rPr lang="en-US" dirty="0" err="1"/>
              <a:t>updateActivity</a:t>
            </a:r>
            <a:r>
              <a:rPr lang="en-US" dirty="0"/>
              <a:t>()` method to update an existing message.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60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1/28/20 11:25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9874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273053" cy="2656106"/>
          </a:xfrm>
        </p:spPr>
        <p:txBody>
          <a:bodyPr/>
          <a:lstStyle/>
          <a:p>
            <a:r>
              <a:rPr lang="en-US" dirty="0"/>
              <a:t>Create interactive conversational bots for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5138" y="5022574"/>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Conversational bots in Microsoft teams</a:t>
            </a:r>
          </a:p>
          <a:p>
            <a:pPr>
              <a:spcBef>
                <a:spcPts val="1200"/>
              </a:spcBef>
            </a:pPr>
            <a:endParaRPr lang="en-US" sz="2000" dirty="0"/>
          </a:p>
          <a:p>
            <a:pPr>
              <a:spcBef>
                <a:spcPts val="1200"/>
              </a:spcBef>
            </a:pPr>
            <a:r>
              <a:rPr lang="en-US" sz="2000" dirty="0"/>
              <a:t>Channel and Group chat conversations with a Microsoft Teams bot</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Conversation bots in Microsoft Teams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3200876"/>
          </a:xfrm>
        </p:spPr>
        <p:txBody>
          <a:bodyPr/>
          <a:lstStyle/>
          <a:p>
            <a:r>
              <a:rPr lang="en-US" dirty="0"/>
              <a:t>Microsoft Teams sends notifications to your bot for events that happen in </a:t>
            </a:r>
            <a:br>
              <a:rPr lang="en-US" dirty="0"/>
            </a:br>
            <a:r>
              <a:rPr lang="en-US" dirty="0"/>
              <a:t>scopes where your bot is active</a:t>
            </a:r>
          </a:p>
          <a:p>
            <a:endParaRPr lang="en-US" dirty="0"/>
          </a:p>
          <a:p>
            <a:r>
              <a:rPr lang="en-US" dirty="0"/>
              <a:t>Capture events in our code &amp; take action on them:</a:t>
            </a:r>
          </a:p>
          <a:p>
            <a:endParaRPr lang="en-US" dirty="0"/>
          </a:p>
          <a:p>
            <a:pPr marL="342900" indent="-342900">
              <a:buFont typeface="Arial" panose="020B0604020202020204" pitchFamily="34" charset="0"/>
              <a:buChar char="•"/>
            </a:pPr>
            <a:r>
              <a:rPr lang="en-US" dirty="0"/>
              <a:t>Trigger welcome message when your bot is added to a team</a:t>
            </a:r>
          </a:p>
          <a:p>
            <a:pPr marL="342900" indent="-342900">
              <a:buFont typeface="Arial" panose="020B0604020202020204" pitchFamily="34" charset="0"/>
              <a:buChar char="•"/>
            </a:pPr>
            <a:r>
              <a:rPr lang="en-US" dirty="0"/>
              <a:t>Trigger welcome message when a new team member is added or removed</a:t>
            </a:r>
          </a:p>
          <a:p>
            <a:pPr marL="342900" indent="-342900">
              <a:buFont typeface="Arial" panose="020B0604020202020204" pitchFamily="34" charset="0"/>
              <a:buChar char="•"/>
            </a:pPr>
            <a:r>
              <a:rPr lang="en-US" dirty="0"/>
              <a:t>Trigger notifications when channels are created/renamed/deleted</a:t>
            </a:r>
          </a:p>
          <a:p>
            <a:pPr marL="342900" indent="-342900">
              <a:buFont typeface="Arial" panose="020B0604020202020204" pitchFamily="34" charset="0"/>
              <a:buChar char="•"/>
            </a:pPr>
            <a:r>
              <a:rPr lang="en-US" dirty="0"/>
              <a:t>When one of the bot’s messages are liked by users</a:t>
            </a:r>
          </a:p>
        </p:txBody>
      </p:sp>
    </p:spTree>
    <p:extLst>
      <p:ext uri="{BB962C8B-B14F-4D97-AF65-F5344CB8AC3E}">
        <p14:creationId xmlns:p14="http://schemas.microsoft.com/office/powerpoint/2010/main" val="2871977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Conversation update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3200876"/>
          </a:xfrm>
        </p:spPr>
        <p:txBody>
          <a:bodyPr/>
          <a:lstStyle/>
          <a:p>
            <a:r>
              <a:rPr lang="en-US" dirty="0"/>
              <a:t>Bots receive </a:t>
            </a:r>
            <a:r>
              <a:rPr lang="en-US" dirty="0" err="1">
                <a:latin typeface="Courier New" panose="02070309020205020404" pitchFamily="49" charset="0"/>
                <a:cs typeface="Courier New" panose="02070309020205020404" pitchFamily="49" charset="0"/>
              </a:rPr>
              <a:t>conversationUpdate</a:t>
            </a:r>
            <a:r>
              <a:rPr lang="en-US" dirty="0"/>
              <a:t> events when:</a:t>
            </a:r>
          </a:p>
          <a:p>
            <a:pPr marL="342900" indent="-342900">
              <a:buFont typeface="Arial" panose="020B0604020202020204" pitchFamily="34" charset="0"/>
              <a:buChar char="•"/>
            </a:pPr>
            <a:r>
              <a:rPr lang="en-US" dirty="0"/>
              <a:t>it’s been added to a conversation</a:t>
            </a:r>
          </a:p>
          <a:p>
            <a:pPr marL="342900" indent="-342900">
              <a:buFont typeface="Arial" panose="020B0604020202020204" pitchFamily="34" charset="0"/>
              <a:buChar char="•"/>
            </a:pPr>
            <a:r>
              <a:rPr lang="en-US" dirty="0"/>
              <a:t>other members are added/removed from a conversation</a:t>
            </a:r>
          </a:p>
          <a:p>
            <a:pPr marL="342900" indent="-342900">
              <a:buFont typeface="Arial" panose="020B0604020202020204" pitchFamily="34" charset="0"/>
              <a:buChar char="•"/>
            </a:pPr>
            <a:r>
              <a:rPr lang="en-US" dirty="0"/>
              <a:t>conversation metadata changes</a:t>
            </a:r>
          </a:p>
          <a:p>
            <a:pPr marL="342900" indent="-342900">
              <a:buFont typeface="Arial" panose="020B0604020202020204" pitchFamily="34" charset="0"/>
              <a:buChar char="•"/>
            </a:pPr>
            <a:endParaRPr lang="en-US" dirty="0"/>
          </a:p>
          <a:p>
            <a:r>
              <a:rPr lang="en-US" dirty="0"/>
              <a:t>The event is sent to your bot when it receives information on membership updates to</a:t>
            </a:r>
            <a:br>
              <a:rPr lang="en-US" dirty="0"/>
            </a:br>
            <a:r>
              <a:rPr lang="en-US" dirty="0"/>
              <a:t>teams where it’s been added</a:t>
            </a:r>
          </a:p>
          <a:p>
            <a:endParaRPr lang="en-US" dirty="0"/>
          </a:p>
          <a:p>
            <a:r>
              <a:rPr lang="en-US" dirty="0"/>
              <a:t>Also receives updates when it’s been added for the first time for personal conversations</a:t>
            </a:r>
          </a:p>
        </p:txBody>
      </p:sp>
    </p:spTree>
    <p:extLst>
      <p:ext uri="{BB962C8B-B14F-4D97-AF65-F5344CB8AC3E}">
        <p14:creationId xmlns:p14="http://schemas.microsoft.com/office/powerpoint/2010/main" val="2960184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Channel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387011"/>
            <a:ext cx="11533187" cy="5504584"/>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MyBot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this.onTeamsChannelCreatedEvent</a:t>
            </a:r>
            <a:r>
              <a:rPr lang="en-US" sz="1400" dirty="0">
                <a:latin typeface="Courier New" panose="02070309020205020404" pitchFamily="49" charset="0"/>
                <a:cs typeface="Courier New" panose="02070309020205020404" pitchFamily="49" charset="0"/>
              </a:rPr>
              <a:t>(async (</a:t>
            </a:r>
            <a:r>
              <a:rPr lang="en-US" sz="1400" dirty="0" err="1">
                <a:latin typeface="Courier New" panose="02070309020205020404" pitchFamily="49" charset="0"/>
                <a:cs typeface="Courier New" panose="02070309020205020404" pitchFamily="49" charset="0"/>
              </a:rPr>
              <a:t>channelInfo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ChannelInfo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teamInfo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TeamInfo</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next: () =&gt; Promise&lt;void&gt;): Promise&lt;void&gt; =&gt; {</a:t>
            </a:r>
          </a:p>
          <a:p>
            <a:r>
              <a:rPr lang="en-US" sz="1400" dirty="0">
                <a:latin typeface="Courier New" panose="02070309020205020404" pitchFamily="49" charset="0"/>
                <a:cs typeface="Courier New" panose="02070309020205020404" pitchFamily="49" charset="0"/>
              </a:rPr>
              <a:t>      const card = </a:t>
            </a:r>
            <a:r>
              <a:rPr lang="en-US" sz="1400" dirty="0" err="1">
                <a:latin typeface="Courier New" panose="02070309020205020404" pitchFamily="49" charset="0"/>
                <a:cs typeface="Courier New" panose="02070309020205020404" pitchFamily="49" charset="0"/>
              </a:rPr>
              <a:t>CardFactory.heroCard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'Channel Created',</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channelInfo.name</a:t>
            </a:r>
            <a:r>
              <a:rPr lang="en-US" sz="1400" dirty="0">
                <a:latin typeface="Courier New" panose="02070309020205020404" pitchFamily="49" charset="0"/>
                <a:cs typeface="Courier New" panose="02070309020205020404" pitchFamily="49" charset="0"/>
              </a:rPr>
              <a:t>} is the Channel created`</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 message = </a:t>
            </a:r>
            <a:r>
              <a:rPr lang="en-US" sz="1400" dirty="0" err="1">
                <a:latin typeface="Courier New" panose="02070309020205020404" pitchFamily="49" charset="0"/>
                <a:cs typeface="Courier New" panose="02070309020205020404" pitchFamily="49" charset="0"/>
              </a:rPr>
              <a:t>MessageFactory.attachment</a:t>
            </a:r>
            <a:r>
              <a:rPr lang="en-US" sz="1400" dirty="0">
                <a:latin typeface="Courier New" panose="02070309020205020404" pitchFamily="49" charset="0"/>
                <a:cs typeface="Courier New" panose="02070309020205020404" pitchFamily="49" charset="0"/>
              </a:rPr>
              <a:t>(card);</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turnContext.sendActivity</a:t>
            </a:r>
            <a:r>
              <a:rPr lang="en-US" sz="1400" dirty="0">
                <a:latin typeface="Courier New" panose="02070309020205020404" pitchFamily="49" charset="0"/>
                <a:cs typeface="Courier New" panose="02070309020205020404" pitchFamily="49" charset="0"/>
              </a:rPr>
              <a:t>(message);</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039387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Channel events bots can subscribe to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307777"/>
          </a:xfrm>
        </p:spPr>
        <p:txBody>
          <a:bodyPr/>
          <a:lstStyle/>
          <a:p>
            <a:endParaRPr lang="en-US" dirty="0"/>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72423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Message Reaction Events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469204"/>
            <a:ext cx="11533187" cy="5547673"/>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constructor() {</a:t>
            </a:r>
          </a:p>
          <a:p>
            <a:r>
              <a:rPr lang="en-US" sz="1400" dirty="0">
                <a:latin typeface="Courier New" panose="02070309020205020404" pitchFamily="49" charset="0"/>
                <a:cs typeface="Courier New" panose="02070309020205020404" pitchFamily="49" charset="0"/>
              </a:rPr>
              <a:t>    super();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this.onReactionsAdded</a:t>
            </a:r>
            <a:r>
              <a:rPr lang="en-US" sz="1400" dirty="0">
                <a:latin typeface="Courier New" panose="02070309020205020404" pitchFamily="49" charset="0"/>
                <a:cs typeface="Courier New" panose="02070309020205020404" pitchFamily="49" charset="0"/>
              </a:rPr>
              <a:t>(async (context: </a:t>
            </a:r>
            <a:r>
              <a:rPr lang="en-US" sz="1400" dirty="0" err="1">
                <a:latin typeface="Courier New" panose="02070309020205020404" pitchFamily="49" charset="0"/>
                <a:cs typeface="Courier New" panose="02070309020205020404" pitchFamily="49" charset="0"/>
              </a:rPr>
              <a:t>TurnContext</a:t>
            </a:r>
            <a:r>
              <a:rPr lang="en-US" sz="1400" dirty="0">
                <a:latin typeface="Courier New" panose="02070309020205020404" pitchFamily="49" charset="0"/>
                <a:cs typeface="Courier New" panose="02070309020205020404" pitchFamily="49" charset="0"/>
              </a:rPr>
              <a:t>, next: () =&gt; Promise&lt;void&gt;) =&gt;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context.activity.reactionsAdded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context.activity.reactionsAdded.forEach</a:t>
            </a:r>
            <a:r>
              <a:rPr lang="en-US" sz="1400" dirty="0">
                <a:latin typeface="Courier New" panose="02070309020205020404" pitchFamily="49" charset="0"/>
                <a:cs typeface="Courier New" panose="02070309020205020404" pitchFamily="49" charset="0"/>
              </a:rPr>
              <a:t>(async (reaction) =&gt;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reaction.type</a:t>
            </a:r>
            <a:r>
              <a:rPr lang="en-US" sz="1400" dirty="0">
                <a:latin typeface="Courier New" panose="02070309020205020404" pitchFamily="49" charset="0"/>
                <a:cs typeface="Courier New" panose="02070309020205020404" pitchFamily="49" charset="0"/>
              </a:rPr>
              <a:t> === 'like') {</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context.sendActivity</a:t>
            </a:r>
            <a:r>
              <a:rPr lang="en-US" sz="1400" dirty="0">
                <a:latin typeface="Courier New" panose="02070309020205020404" pitchFamily="49" charset="0"/>
                <a:cs typeface="Courier New" panose="02070309020205020404" pitchFamily="49" charset="0"/>
              </a:rPr>
              <a:t>(`Thank you!`);</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await next();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89850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Updating existing messages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448656"/>
            <a:ext cx="11533187" cy="5667955"/>
          </a:xfrm>
        </p:spPr>
        <p:txBody>
          <a:bodyPr/>
          <a:lstStyle/>
          <a:p>
            <a:r>
              <a:rPr lang="en-US" sz="1400" dirty="0">
                <a:latin typeface="Courier New" panose="02070309020205020404" pitchFamily="49" charset="0"/>
                <a:cs typeface="Courier New" panose="02070309020205020404" pitchFamily="49" charset="0"/>
              </a:rPr>
              <a:t>export class </a:t>
            </a:r>
            <a:r>
              <a:rPr lang="en-US" sz="1400" dirty="0" err="1">
                <a:latin typeface="Courier New" panose="02070309020205020404" pitchFamily="49" charset="0"/>
                <a:cs typeface="Courier New" panose="02070309020205020404" pitchFamily="49" charset="0"/>
              </a:rPr>
              <a:t>ConvoBot</a:t>
            </a:r>
            <a:r>
              <a:rPr lang="en-US" sz="1400" dirty="0">
                <a:latin typeface="Courier New" panose="02070309020205020404" pitchFamily="49" charset="0"/>
                <a:cs typeface="Courier New" panose="02070309020205020404" pitchFamily="49" charset="0"/>
              </a:rPr>
              <a:t> extends </a:t>
            </a:r>
            <a:r>
              <a:rPr lang="en-US" sz="1400" dirty="0" err="1">
                <a:latin typeface="Courier New" panose="02070309020205020404" pitchFamily="49" charset="0"/>
                <a:cs typeface="Courier New" panose="02070309020205020404" pitchFamily="49" charset="0"/>
              </a:rPr>
              <a:t>TeamsActivityHandler</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private async </a:t>
            </a:r>
            <a:r>
              <a:rPr lang="en-US" sz="1400" dirty="0" err="1">
                <a:latin typeface="Courier New" panose="02070309020205020404" pitchFamily="49" charset="0"/>
                <a:cs typeface="Courier New" panose="02070309020205020404" pitchFamily="49" charset="0"/>
              </a:rPr>
              <a:t>updateCardActivity</a:t>
            </a:r>
            <a:r>
              <a:rPr lang="en-US" sz="1400" dirty="0">
                <a:latin typeface="Courier New" panose="02070309020205020404" pitchFamily="49" charset="0"/>
                <a:cs typeface="Courier New" panose="02070309020205020404" pitchFamily="49" charset="0"/>
              </a:rPr>
              <a:t>(context): Promise&lt;void&gt; {</a:t>
            </a:r>
          </a:p>
          <a:p>
            <a:r>
              <a:rPr lang="en-US" sz="1400" dirty="0">
                <a:latin typeface="Courier New" panose="02070309020205020404" pitchFamily="49" charset="0"/>
                <a:cs typeface="Courier New" panose="02070309020205020404" pitchFamily="49" charset="0"/>
              </a:rPr>
              <a:t>    const data = </a:t>
            </a:r>
            <a:r>
              <a:rPr lang="en-US" sz="1400" dirty="0" err="1">
                <a:latin typeface="Courier New" panose="02070309020205020404" pitchFamily="49" charset="0"/>
                <a:cs typeface="Courier New" panose="02070309020205020404" pitchFamily="49" charset="0"/>
              </a:rPr>
              <a:t>context.activity.value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data.count</a:t>
            </a:r>
            <a:r>
              <a:rPr lang="en-US" sz="1400" dirty="0">
                <a:latin typeface="Courier New" panose="02070309020205020404" pitchFamily="49" charset="0"/>
                <a:cs typeface="Courier New" panose="02070309020205020404" pitchFamily="49" charset="0"/>
              </a:rPr>
              <a:t> += 1;</a:t>
            </a:r>
          </a:p>
          <a:p>
            <a:r>
              <a:rPr lang="en-US" sz="1400" dirty="0">
                <a:latin typeface="Courier New" panose="02070309020205020404" pitchFamily="49" charset="0"/>
                <a:cs typeface="Courier New" panose="02070309020205020404" pitchFamily="49" charset="0"/>
              </a:rPr>
              <a:t>    const card = </a:t>
            </a:r>
            <a:r>
              <a:rPr lang="en-US" sz="1400" dirty="0" err="1">
                <a:latin typeface="Courier New" panose="02070309020205020404" pitchFamily="49" charset="0"/>
                <a:cs typeface="Courier New" panose="02070309020205020404" pitchFamily="49" charset="0"/>
              </a:rPr>
              <a:t>CardFactory.heroCard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"Adaptive card response", `Updated count: ${</a:t>
            </a:r>
            <a:r>
              <a:rPr lang="en-US" sz="1400" dirty="0" err="1">
                <a:latin typeface="Courier New" panose="02070309020205020404" pitchFamily="49" charset="0"/>
                <a:cs typeface="Courier New" panose="02070309020205020404" pitchFamily="49" charset="0"/>
              </a:rPr>
              <a:t>data.count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type: </a:t>
            </a:r>
            <a:r>
              <a:rPr lang="en-US" sz="1400" dirty="0" err="1">
                <a:latin typeface="Courier New" panose="02070309020205020404" pitchFamily="49" charset="0"/>
                <a:cs typeface="Courier New" panose="02070309020205020404" pitchFamily="49" charset="0"/>
              </a:rPr>
              <a:t>ActionTypes.MessageBack</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title: 'Update Card', value: data, text: '</a:t>
            </a:r>
            <a:r>
              <a:rPr lang="en-US" sz="1400" dirty="0" err="1">
                <a:latin typeface="Courier New" panose="02070309020205020404" pitchFamily="49" charset="0"/>
                <a:cs typeface="Courier New" panose="02070309020205020404" pitchFamily="49" charset="0"/>
              </a:rPr>
              <a:t>UpdateCardAction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await </a:t>
            </a:r>
            <a:r>
              <a:rPr lang="en-US" sz="1400" dirty="0" err="1">
                <a:latin typeface="Courier New" panose="02070309020205020404" pitchFamily="49" charset="0"/>
                <a:cs typeface="Courier New" panose="02070309020205020404" pitchFamily="49" charset="0"/>
              </a:rPr>
              <a:t>context.updateActivity</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attachments: [card], id: </a:t>
            </a:r>
            <a:r>
              <a:rPr lang="en-US" sz="1400" dirty="0" err="1">
                <a:latin typeface="Courier New" panose="02070309020205020404" pitchFamily="49" charset="0"/>
                <a:cs typeface="Courier New" panose="02070309020205020404" pitchFamily="49" charset="0"/>
              </a:rPr>
              <a:t>context.activity.replyToId</a:t>
            </a:r>
            <a:r>
              <a:rPr lang="en-US" sz="1400" dirty="0">
                <a:latin typeface="Courier New" panose="02070309020205020404" pitchFamily="49" charset="0"/>
                <a:cs typeface="Courier New" panose="02070309020205020404" pitchFamily="49" charset="0"/>
              </a:rPr>
              <a:t>, type: 'message'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35424690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2087E-6B89-8D47-92A4-FA5900D32B14}"/>
              </a:ext>
            </a:extLst>
          </p:cNvPr>
          <p:cNvSpPr>
            <a:spLocks noGrp="1"/>
          </p:cNvSpPr>
          <p:nvPr>
            <p:ph type="title"/>
          </p:nvPr>
        </p:nvSpPr>
        <p:spPr/>
        <p:txBody>
          <a:bodyPr/>
          <a:lstStyle/>
          <a:p>
            <a:r>
              <a:rPr lang="en-US" dirty="0"/>
              <a:t>Deleting existing messages</a:t>
            </a:r>
          </a:p>
        </p:txBody>
      </p:sp>
      <p:sp>
        <p:nvSpPr>
          <p:cNvPr id="4" name="Text Placeholder 3">
            <a:extLst>
              <a:ext uri="{FF2B5EF4-FFF2-40B4-BE49-F238E27FC236}">
                <a16:creationId xmlns:a16="http://schemas.microsoft.com/office/drawing/2014/main" id="{2EDA7EDC-E518-6D42-BCF8-2CCC7F71E6F3}"/>
              </a:ext>
            </a:extLst>
          </p:cNvPr>
          <p:cNvSpPr>
            <a:spLocks noGrp="1"/>
          </p:cNvSpPr>
          <p:nvPr>
            <p:ph type="body" sz="quarter" idx="10"/>
          </p:nvPr>
        </p:nvSpPr>
        <p:spPr>
          <a:xfrm>
            <a:off x="465138" y="1919804"/>
            <a:ext cx="11533187" cy="2154436"/>
          </a:xfrm>
        </p:spPr>
        <p:txBody>
          <a:bodyPr/>
          <a:lstStyle/>
          <a:p>
            <a:r>
              <a:rPr lang="en-US" dirty="0">
                <a:latin typeface="Courier New" panose="02070309020205020404" pitchFamily="49" charset="0"/>
                <a:cs typeface="Courier New" panose="02070309020205020404" pitchFamily="49" charset="0"/>
              </a:rPr>
              <a:t>export class </a:t>
            </a:r>
            <a:r>
              <a:rPr lang="en-US" dirty="0" err="1">
                <a:latin typeface="Courier New" panose="02070309020205020404" pitchFamily="49" charset="0"/>
                <a:cs typeface="Courier New" panose="02070309020205020404" pitchFamily="49" charset="0"/>
              </a:rPr>
              <a:t>ConvoBot</a:t>
            </a:r>
            <a:r>
              <a:rPr lang="en-US" dirty="0">
                <a:latin typeface="Courier New" panose="02070309020205020404" pitchFamily="49" charset="0"/>
                <a:cs typeface="Courier New" panose="02070309020205020404" pitchFamily="49" charset="0"/>
              </a:rPr>
              <a:t> extends </a:t>
            </a:r>
            <a:r>
              <a:rPr lang="en-US" dirty="0" err="1">
                <a:latin typeface="Courier New" panose="02070309020205020404" pitchFamily="49" charset="0"/>
                <a:cs typeface="Courier New" panose="02070309020205020404" pitchFamily="49" charset="0"/>
              </a:rPr>
              <a:t>TeamsActivityHandler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private async </a:t>
            </a:r>
            <a:r>
              <a:rPr lang="en-US" dirty="0" err="1">
                <a:latin typeface="Courier New" panose="02070309020205020404" pitchFamily="49" charset="0"/>
                <a:cs typeface="Courier New" panose="02070309020205020404" pitchFamily="49" charset="0"/>
              </a:rPr>
              <a:t>deleteCardActivity</a:t>
            </a:r>
            <a:r>
              <a:rPr lang="en-US" dirty="0">
                <a:latin typeface="Courier New" panose="02070309020205020404" pitchFamily="49" charset="0"/>
                <a:cs typeface="Courier New" panose="02070309020205020404" pitchFamily="49" charset="0"/>
              </a:rPr>
              <a:t>(context): Promise&lt;void&gt; {</a:t>
            </a:r>
          </a:p>
          <a:p>
            <a:r>
              <a:rPr lang="en-US" dirty="0">
                <a:latin typeface="Courier New" panose="02070309020205020404" pitchFamily="49" charset="0"/>
                <a:cs typeface="Courier New" panose="02070309020205020404" pitchFamily="49" charset="0"/>
              </a:rPr>
              <a:t>    await </a:t>
            </a:r>
            <a:r>
              <a:rPr lang="en-US" dirty="0" err="1">
                <a:latin typeface="Courier New" panose="02070309020205020404" pitchFamily="49" charset="0"/>
                <a:cs typeface="Courier New" panose="02070309020205020404" pitchFamily="49" charset="0"/>
              </a:rPr>
              <a:t>context.deleteActivity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context.activity.replyToId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5569381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1229</Words>
  <Application>Microsoft Macintosh PowerPoint</Application>
  <PresentationFormat>Custom</PresentationFormat>
  <Paragraphs>148</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Consolas</vt:lpstr>
      <vt:lpstr>Courier New</vt:lpstr>
      <vt:lpstr>Segoe UI</vt:lpstr>
      <vt:lpstr>Segoe UI Light</vt:lpstr>
      <vt:lpstr>Segoe UI Semibold</vt:lpstr>
      <vt:lpstr>Wingdings</vt:lpstr>
      <vt:lpstr>Office 365 PPT Template - 2017</vt:lpstr>
      <vt:lpstr>1_Office 365 PPT Template - 2017</vt:lpstr>
      <vt:lpstr>Create interactive conversational bots for Microsoft Teams</vt:lpstr>
      <vt:lpstr>Overview</vt:lpstr>
      <vt:lpstr>Conversation bots in Microsoft Teams</vt:lpstr>
      <vt:lpstr>Conversation update events</vt:lpstr>
      <vt:lpstr>Channel events</vt:lpstr>
      <vt:lpstr>Channel events bots can subscribe to in Microsoft Teams</vt:lpstr>
      <vt:lpstr>Message Reaction Events</vt:lpstr>
      <vt:lpstr>Updating existing messages</vt:lpstr>
      <vt:lpstr>Deleting existing messages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2020-01-28T16:25:34Z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